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9" r:id="rId7"/>
    <p:sldId id="260" r:id="rId8"/>
    <p:sldId id="258" r:id="rId9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7D1392-257A-45DB-993A-CAD60BF048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D2C2DC-DE78-4D73-B5BE-6FD4787B7E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41BEE8-A775-46C9-9DA6-8809D585FD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6A27BD-BFDC-48B3-87B8-A12FF5184D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04AF15-5A43-4B1A-97F6-11171C933E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0BBBA-7BCE-4F64-8F0E-DA7082C603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861E15-6E3E-46FB-92FF-C66B9E5775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415B7F-C28A-4DF8-8CD7-2379BB863A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B25CCF-073F-49ED-872F-01332BB108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02AB6-96A5-40B6-B349-1B45346A65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5CADF-6DF2-4FA1-9C01-D9E4C0589D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A0003ED-D3D1-4E59-B5EC-831A1227FB3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Cell Structure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Foldable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Directions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14400" y="1905000"/>
            <a:ext cx="7696200" cy="396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1524000" y="1905000"/>
            <a:ext cx="0" cy="396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2133600" y="1905000"/>
            <a:ext cx="0" cy="396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1431872" y="990600"/>
            <a:ext cx="605165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b="1" dirty="0"/>
              <a:t>Lay </a:t>
            </a:r>
            <a:r>
              <a:rPr lang="en-US" sz="2000" b="1" dirty="0" smtClean="0"/>
              <a:t>three pieces </a:t>
            </a:r>
            <a:r>
              <a:rPr lang="en-US" sz="2000" b="1" dirty="0"/>
              <a:t>of paper out so you have them </a:t>
            </a:r>
          </a:p>
          <a:p>
            <a:pPr algn="ctr"/>
            <a:r>
              <a:rPr lang="en-US" sz="2000" b="1" dirty="0"/>
              <a:t>overlapping an equal amount.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990600" y="3657600"/>
            <a:ext cx="3952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000" b="1"/>
              <a:t>1</a:t>
            </a: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1600200" y="3657600"/>
            <a:ext cx="3952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000" b="1"/>
              <a:t>2</a:t>
            </a: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2286000" y="3657600"/>
            <a:ext cx="3952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000" b="1"/>
              <a:t>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/>
              <a:t>Directions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914400" y="1905000"/>
            <a:ext cx="7696200" cy="396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1524000" y="1905000"/>
            <a:ext cx="0" cy="396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2133600" y="1905000"/>
            <a:ext cx="0" cy="396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482600" y="990600"/>
            <a:ext cx="79644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b="1"/>
              <a:t>Fold all four pieces of paper to the dotted line so you have them </a:t>
            </a:r>
          </a:p>
          <a:p>
            <a:pPr algn="ctr"/>
            <a:r>
              <a:rPr lang="en-US" sz="2000" b="1"/>
              <a:t>overlapping an equal amount.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990600" y="3657600"/>
            <a:ext cx="3952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000" b="1"/>
              <a:t>1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1600200" y="3657600"/>
            <a:ext cx="3952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000" b="1"/>
              <a:t>2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2286000" y="3657600"/>
            <a:ext cx="3952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000" b="1"/>
              <a:t>3</a:t>
            </a:r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 rot="37368820">
            <a:off x="7303294" y="3440906"/>
            <a:ext cx="1214438" cy="733425"/>
          </a:xfrm>
          <a:prstGeom prst="curvedUpArrow">
            <a:avLst>
              <a:gd name="adj1" fmla="val 33117"/>
              <a:gd name="adj2" fmla="val 6623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>
            <a:off x="3124200" y="1905000"/>
            <a:ext cx="0" cy="3962400"/>
          </a:xfrm>
          <a:prstGeom prst="line">
            <a:avLst/>
          </a:prstGeom>
          <a:noFill/>
          <a:ln w="50800">
            <a:solidFill>
              <a:schemeClr val="tx1"/>
            </a:solidFill>
            <a:prstDash val="lgDashDot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487363"/>
          </a:xfrm>
        </p:spPr>
        <p:txBody>
          <a:bodyPr/>
          <a:lstStyle/>
          <a:p>
            <a:r>
              <a:rPr lang="en-US" sz="4000"/>
              <a:t>Result!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2514600" y="1295400"/>
            <a:ext cx="4800600" cy="419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2590800" y="2133600"/>
            <a:ext cx="472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2590800" y="2819400"/>
            <a:ext cx="472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>
            <a:off x="2590800" y="3505200"/>
            <a:ext cx="472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2590800" y="4267200"/>
            <a:ext cx="472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2590800" y="4876800"/>
            <a:ext cx="472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2590800" y="1295400"/>
            <a:ext cx="4560888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800" b="1"/>
              <a:t>CELL STRUCTURE</a:t>
            </a:r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>
            <a:off x="4800600" y="2209800"/>
            <a:ext cx="0" cy="3200400"/>
          </a:xfrm>
          <a:prstGeom prst="line">
            <a:avLst/>
          </a:prstGeom>
          <a:noFill/>
          <a:ln w="25400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2590800" y="2362200"/>
            <a:ext cx="54864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b="1" dirty="0"/>
              <a:t>1 </a:t>
            </a:r>
            <a:r>
              <a:rPr lang="en-US" b="1" dirty="0" smtClean="0"/>
              <a:t> Cell </a:t>
            </a:r>
            <a:r>
              <a:rPr lang="en-US" b="1" dirty="0"/>
              <a:t>Membrane   </a:t>
            </a:r>
            <a:r>
              <a:rPr lang="en-US" b="1" dirty="0" smtClean="0"/>
              <a:t>     2  Nucleus</a:t>
            </a:r>
            <a:endParaRPr lang="en-US" b="1" dirty="0"/>
          </a:p>
          <a:p>
            <a:pPr marL="342900" indent="-342900"/>
            <a:r>
              <a:rPr lang="en-US" b="1" dirty="0"/>
              <a:t>		</a:t>
            </a:r>
          </a:p>
          <a:p>
            <a:pPr marL="342900" indent="-342900"/>
            <a:r>
              <a:rPr lang="en-US" b="1" dirty="0"/>
              <a:t>3 </a:t>
            </a:r>
            <a:r>
              <a:rPr lang="en-US" b="1" dirty="0" smtClean="0"/>
              <a:t> DNA	                       4  Ribosomes</a:t>
            </a:r>
            <a:endParaRPr lang="en-US" b="1" dirty="0"/>
          </a:p>
          <a:p>
            <a:pPr marL="342900" indent="-342900"/>
            <a:r>
              <a:rPr lang="en-US" b="1" dirty="0"/>
              <a:t> </a:t>
            </a:r>
          </a:p>
          <a:p>
            <a:pPr marL="342900" indent="-342900">
              <a:buFontTx/>
              <a:buAutoNum type="arabicPlain" startAt="5"/>
            </a:pPr>
            <a:endParaRPr lang="en-US" sz="1400" b="1" dirty="0"/>
          </a:p>
          <a:p>
            <a:pPr marL="342900" indent="-342900"/>
            <a:r>
              <a:rPr lang="en-US" b="1" dirty="0" smtClean="0"/>
              <a:t>5  Endoplasmic           </a:t>
            </a:r>
            <a:r>
              <a:rPr lang="en-US" b="1" dirty="0"/>
              <a:t>6 Golgi Body</a:t>
            </a:r>
            <a:endParaRPr lang="en-US" b="1" dirty="0" smtClean="0"/>
          </a:p>
          <a:p>
            <a:pPr marL="342900" indent="-342900"/>
            <a:r>
              <a:rPr lang="en-US" b="1" dirty="0" smtClean="0"/>
              <a:t>    Reticulum</a:t>
            </a:r>
            <a:endParaRPr lang="en-US" b="1" dirty="0"/>
          </a:p>
          <a:p>
            <a:pPr marL="342900" indent="-342900"/>
            <a:endParaRPr lang="en-US" b="1" dirty="0"/>
          </a:p>
          <a:p>
            <a:pPr marL="342900" indent="-342900"/>
            <a:r>
              <a:rPr lang="en-US" b="1" dirty="0"/>
              <a:t>7  </a:t>
            </a:r>
            <a:r>
              <a:rPr lang="en-US" b="1" dirty="0" smtClean="0"/>
              <a:t>	 Mitochondria        8  Vacuole</a:t>
            </a:r>
            <a:endParaRPr lang="en-US" b="1" dirty="0"/>
          </a:p>
          <a:p>
            <a:pPr marL="342900" indent="-342900"/>
            <a:endParaRPr lang="en-US" sz="1000" b="1" dirty="0"/>
          </a:p>
          <a:p>
            <a:pPr marL="342900" indent="-342900"/>
            <a:endParaRPr lang="en-US" sz="1000" b="1" dirty="0"/>
          </a:p>
          <a:p>
            <a:pPr marL="342900" indent="-342900"/>
            <a:r>
              <a:rPr lang="en-US" b="1" dirty="0"/>
              <a:t>9  </a:t>
            </a:r>
            <a:r>
              <a:rPr lang="en-US" b="1" dirty="0" smtClean="0"/>
              <a:t>Cell Wall                   10  Chloroplasts</a:t>
            </a:r>
            <a:endParaRPr lang="en-US" b="1" dirty="0"/>
          </a:p>
          <a:p>
            <a:pPr marL="342900" indent="-342900"/>
            <a:endParaRPr lang="en-US" sz="2000" b="1" dirty="0"/>
          </a:p>
          <a:p>
            <a:pPr marL="342900" indent="-342900"/>
            <a:endParaRPr lang="en-US" sz="1200" b="1" dirty="0"/>
          </a:p>
          <a:p>
            <a:pPr marL="342900" indent="-342900"/>
            <a:r>
              <a:rPr lang="en-US" sz="1200" b="1" dirty="0"/>
              <a:t>	</a:t>
            </a:r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auto">
          <a:xfrm>
            <a:off x="1524000" y="2133600"/>
            <a:ext cx="304800" cy="228600"/>
          </a:xfrm>
          <a:prstGeom prst="irregularSeal2">
            <a:avLst/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533400" y="1219200"/>
            <a:ext cx="15811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b="1"/>
              <a:t>Staple at the</a:t>
            </a:r>
          </a:p>
          <a:p>
            <a:pPr algn="ctr"/>
            <a:r>
              <a:rPr lang="en-US" b="1"/>
              <a:t> top where</a:t>
            </a:r>
          </a:p>
          <a:p>
            <a:pPr algn="ctr"/>
            <a:r>
              <a:rPr lang="en-US" b="1"/>
              <a:t>indicated by </a:t>
            </a:r>
          </a:p>
          <a:p>
            <a:pPr algn="ctr"/>
            <a:r>
              <a:rPr lang="en-US" b="1"/>
              <a:t>a</a:t>
            </a:r>
            <a:r>
              <a:rPr lang="en-US"/>
              <a:t> </a:t>
            </a:r>
          </a:p>
        </p:txBody>
      </p:sp>
      <p:sp>
        <p:nvSpPr>
          <p:cNvPr id="7186" name="AutoShape 18"/>
          <p:cNvSpPr>
            <a:spLocks noChangeArrowheads="1"/>
          </p:cNvSpPr>
          <p:nvPr/>
        </p:nvSpPr>
        <p:spPr bwMode="auto">
          <a:xfrm>
            <a:off x="2514600" y="914400"/>
            <a:ext cx="304800" cy="228600"/>
          </a:xfrm>
          <a:prstGeom prst="irregularSeal2">
            <a:avLst/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87" name="AutoShape 19"/>
          <p:cNvSpPr>
            <a:spLocks noChangeArrowheads="1"/>
          </p:cNvSpPr>
          <p:nvPr/>
        </p:nvSpPr>
        <p:spPr bwMode="auto">
          <a:xfrm>
            <a:off x="6934200" y="914400"/>
            <a:ext cx="304800" cy="228600"/>
          </a:xfrm>
          <a:prstGeom prst="irregularSeal2">
            <a:avLst/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88" name="AutoShape 20"/>
          <p:cNvSpPr>
            <a:spLocks noChangeArrowheads="1"/>
          </p:cNvSpPr>
          <p:nvPr/>
        </p:nvSpPr>
        <p:spPr bwMode="auto">
          <a:xfrm>
            <a:off x="4648200" y="914400"/>
            <a:ext cx="304800" cy="228600"/>
          </a:xfrm>
          <a:prstGeom prst="irregularSeal2">
            <a:avLst/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89" name="Text Box 21"/>
          <p:cNvSpPr txBox="1">
            <a:spLocks noChangeArrowheads="1"/>
          </p:cNvSpPr>
          <p:nvPr/>
        </p:nvSpPr>
        <p:spPr bwMode="auto">
          <a:xfrm>
            <a:off x="457200" y="2590800"/>
            <a:ext cx="1654175" cy="2077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/>
              <a:t>Cut along the dotted line.</a:t>
            </a:r>
          </a:p>
          <a:p>
            <a:pPr algn="ctr">
              <a:spcBef>
                <a:spcPct val="50000"/>
              </a:spcBef>
            </a:pPr>
            <a:endParaRPr lang="en-US" sz="1000" b="1" dirty="0"/>
          </a:p>
          <a:p>
            <a:pPr algn="ctr">
              <a:spcBef>
                <a:spcPct val="50000"/>
              </a:spcBef>
            </a:pPr>
            <a:r>
              <a:rPr lang="en-US" b="1" dirty="0"/>
              <a:t>Label your foldable like this one!</a:t>
            </a:r>
          </a:p>
          <a:p>
            <a:pPr algn="ctr">
              <a:spcBef>
                <a:spcPct val="50000"/>
              </a:spcBef>
            </a:pPr>
            <a:endParaRPr lang="en-US" sz="1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066800" y="838200"/>
            <a:ext cx="7239000" cy="426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4648200" y="838200"/>
            <a:ext cx="0" cy="426720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447800" y="990600"/>
            <a:ext cx="65532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“</a:t>
            </a:r>
            <a:r>
              <a:rPr lang="en-US" b="1" dirty="0"/>
              <a:t>BRAIN”			</a:t>
            </a:r>
            <a:r>
              <a:rPr lang="en-US" b="1" dirty="0" smtClean="0"/>
              <a:t>“DOORWAY”</a:t>
            </a:r>
          </a:p>
          <a:p>
            <a:pPr>
              <a:spcBef>
                <a:spcPct val="50000"/>
              </a:spcBef>
            </a:pPr>
            <a:r>
              <a:rPr lang="en-US" b="1" dirty="0" smtClean="0"/>
              <a:t>Contains DNA </a:t>
            </a:r>
            <a:r>
              <a:rPr lang="en-US" b="1" dirty="0"/>
              <a:t>– </a:t>
            </a:r>
            <a:r>
              <a:rPr lang="en-US" b="1" dirty="0" smtClean="0"/>
              <a:t>			Lets things in and out</a:t>
            </a:r>
          </a:p>
          <a:p>
            <a:pPr>
              <a:spcBef>
                <a:spcPct val="50000"/>
              </a:spcBef>
            </a:pPr>
            <a:r>
              <a:rPr lang="en-US" b="1" dirty="0" smtClean="0"/>
              <a:t>genetic material</a:t>
            </a:r>
          </a:p>
          <a:p>
            <a:pPr>
              <a:spcBef>
                <a:spcPct val="50000"/>
              </a:spcBef>
            </a:pPr>
            <a:endParaRPr lang="en-US" b="1" dirty="0"/>
          </a:p>
          <a:p>
            <a:pPr>
              <a:spcBef>
                <a:spcPct val="50000"/>
              </a:spcBef>
            </a:pPr>
            <a:endParaRPr lang="en-US" b="1" dirty="0"/>
          </a:p>
          <a:p>
            <a:pPr>
              <a:spcBef>
                <a:spcPct val="50000"/>
              </a:spcBef>
            </a:pPr>
            <a:endParaRPr lang="en-US" dirty="0"/>
          </a:p>
          <a:p>
            <a:pPr>
              <a:spcBef>
                <a:spcPct val="50000"/>
              </a:spcBef>
            </a:pPr>
            <a:endParaRPr lang="en-US" dirty="0"/>
          </a:p>
          <a:p>
            <a:pPr>
              <a:spcBef>
                <a:spcPct val="50000"/>
              </a:spcBef>
            </a:pPr>
            <a:endParaRPr lang="en-US" dirty="0"/>
          </a:p>
          <a:p>
            <a:pPr algn="ctr">
              <a:spcBef>
                <a:spcPct val="50000"/>
              </a:spcBef>
            </a:pPr>
            <a:r>
              <a:rPr lang="en-US" sz="3000" dirty="0"/>
              <a:t>NUCLEUS			</a:t>
            </a:r>
            <a:r>
              <a:rPr lang="en-US" sz="2400" dirty="0"/>
              <a:t>CELL  MEMBRANE</a:t>
            </a:r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1676400" y="2514600"/>
            <a:ext cx="2362200" cy="1752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2209800" y="2895600"/>
            <a:ext cx="838200" cy="609600"/>
          </a:xfrm>
          <a:prstGeom prst="ellipse">
            <a:avLst/>
          </a:prstGeom>
          <a:solidFill>
            <a:srgbClr val="FF5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V="1">
            <a:off x="5257800" y="3276600"/>
            <a:ext cx="7620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 flipH="1" flipV="1">
            <a:off x="2667000" y="3276600"/>
            <a:ext cx="10668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1676400" y="228600"/>
            <a:ext cx="7953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 smtClean="0"/>
              <a:t>During notes we will fill in our foldables like so!</a:t>
            </a:r>
            <a:endParaRPr lang="en-US" b="1" dirty="0"/>
          </a:p>
        </p:txBody>
      </p:sp>
      <p:sp>
        <p:nvSpPr>
          <p:cNvPr id="5140" name="Oval 20"/>
          <p:cNvSpPr>
            <a:spLocks noChangeArrowheads="1"/>
          </p:cNvSpPr>
          <p:nvPr/>
        </p:nvSpPr>
        <p:spPr bwMode="auto">
          <a:xfrm>
            <a:off x="5486400" y="1905000"/>
            <a:ext cx="2362200" cy="15240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41" name="Oval 21"/>
          <p:cNvSpPr>
            <a:spLocks noChangeArrowheads="1"/>
          </p:cNvSpPr>
          <p:nvPr/>
        </p:nvSpPr>
        <p:spPr bwMode="auto">
          <a:xfrm>
            <a:off x="5562600" y="1981200"/>
            <a:ext cx="2209800" cy="1371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42" name="Oval 22"/>
          <p:cNvSpPr>
            <a:spLocks noChangeArrowheads="1"/>
          </p:cNvSpPr>
          <p:nvPr/>
        </p:nvSpPr>
        <p:spPr bwMode="auto">
          <a:xfrm>
            <a:off x="5867400" y="2286000"/>
            <a:ext cx="838200" cy="609600"/>
          </a:xfrm>
          <a:prstGeom prst="ellipse">
            <a:avLst/>
          </a:prstGeom>
          <a:solidFill>
            <a:srgbClr val="FF5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07D2A470DD074CAB703044A7628ADE" ma:contentTypeVersion="1" ma:contentTypeDescription="Create a new document." ma:contentTypeScope="" ma:versionID="f1bb6fca26447197b4b8c50119cbec96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8D01CAAE-98DC-4496-8197-0F656BEF640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8D451C0-3CE3-43CB-BDFA-E80A28D570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41114DCA-7A92-4232-B1FD-ADD25C55323A}">
  <ds:schemaRefs>
    <ds:schemaRef ds:uri="http://www.w3.org/XML/1998/namespace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purl.org/dc/terms/"/>
    <ds:schemaRef ds:uri="http://schemas.microsoft.com/sharepoint/v3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90</Words>
  <Application>Microsoft Office PowerPoint</Application>
  <PresentationFormat>On-screen Show (4:3)</PresentationFormat>
  <Paragraphs>48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Default Design</vt:lpstr>
      <vt:lpstr>Cell Structure</vt:lpstr>
      <vt:lpstr>Directions</vt:lpstr>
      <vt:lpstr>Directions</vt:lpstr>
      <vt:lpstr>Result!</vt:lpstr>
      <vt:lpstr>PowerPoint Presentation</vt:lpstr>
    </vt:vector>
  </TitlesOfParts>
  <Company>NHCS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Structure</dc:title>
  <dc:creator>student</dc:creator>
  <cp:lastModifiedBy>Andromeda</cp:lastModifiedBy>
  <cp:revision>14</cp:revision>
  <dcterms:created xsi:type="dcterms:W3CDTF">2009-11-04T21:55:56Z</dcterms:created>
  <dcterms:modified xsi:type="dcterms:W3CDTF">2016-07-05T14:26:26Z</dcterms:modified>
</cp:coreProperties>
</file>